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67" r:id="rId4"/>
    <p:sldId id="260" r:id="rId5"/>
    <p:sldId id="258" r:id="rId6"/>
    <p:sldId id="261" r:id="rId7"/>
    <p:sldId id="265" r:id="rId8"/>
    <p:sldId id="266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>
      <p:cViewPr varScale="1">
        <p:scale>
          <a:sx n="98" d="100"/>
          <a:sy n="98" d="100"/>
        </p:scale>
        <p:origin x="21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 w="19050">
              <a:solidFill>
                <a:srgbClr val="33CC33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 w="19050">
              <a:solidFill>
                <a:srgbClr val="33CC33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 w="19050">
              <a:solidFill>
                <a:srgbClr val="33CC33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10565103" y="78925"/>
            <a:ext cx="1554480" cy="527213"/>
          </a:xfrm>
        </p:spPr>
        <p:txBody>
          <a:bodyPr/>
          <a:lstStyle>
            <a:lvl1pPr algn="ctr">
              <a:defRPr sz="1600" b="1" spc="0" baseline="0">
                <a:solidFill>
                  <a:srgbClr val="FF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r>
              <a:rPr lang="th-TH" dirty="0" smtClean="0"/>
              <a:t>ค14101</a:t>
            </a:r>
          </a:p>
          <a:p>
            <a:r>
              <a:rPr lang="th-TH" sz="1800" dirty="0" smtClean="0"/>
              <a:t>คณิตศาสตร์</a:t>
            </a:r>
            <a:endParaRPr lang="en-US" sz="1800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10565103" y="6507804"/>
            <a:ext cx="1554480" cy="307306"/>
          </a:xfrm>
        </p:spPr>
        <p:txBody>
          <a:bodyPr/>
          <a:lstStyle>
            <a:lvl1pPr>
              <a:defRPr sz="1600" b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r>
              <a:rPr lang="th-TH" dirty="0" smtClean="0"/>
              <a:t>นายชัยยัน  วิจารณรงค์</a:t>
            </a:r>
            <a:endParaRPr lang="en-US" dirty="0"/>
          </a:p>
        </p:txBody>
      </p:sp>
      <p:pic>
        <p:nvPicPr>
          <p:cNvPr id="5" name="รูปภาพ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78925"/>
            <a:ext cx="625333" cy="62533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0688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dirty="0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21"/>
          <p:cNvSpPr txBox="1">
            <a:spLocks/>
          </p:cNvSpPr>
          <p:nvPr userDrawn="1"/>
        </p:nvSpPr>
        <p:spPr>
          <a:xfrm>
            <a:off x="7210519" y="6315780"/>
            <a:ext cx="1500463" cy="3044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457200" rtl="0" eaLnBrk="1" latinLnBrk="0" hangingPunct="1">
              <a:defRPr sz="1600" b="1" kern="1200">
                <a:solidFill>
                  <a:srgbClr val="FF0000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dirty="0" smtClean="0"/>
              <a:t>นายชัยยัน  วิจารณรงค์</a:t>
            </a:r>
            <a:endParaRPr lang="en-US" dirty="0"/>
          </a:p>
        </p:txBody>
      </p:sp>
      <p:pic>
        <p:nvPicPr>
          <p:cNvPr id="13" name="รูปภาพ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5" y="91421"/>
            <a:ext cx="625333" cy="625333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3614245" y="2363642"/>
            <a:ext cx="5121194" cy="2590800"/>
          </a:xfrm>
        </p:spPr>
        <p:txBody>
          <a:bodyPr/>
          <a:lstStyle/>
          <a:p>
            <a:r>
              <a:rPr lang="th-TH" sz="115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 14101</a:t>
            </a:r>
            <a:br>
              <a:rPr lang="th-TH" sz="115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115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คณิตศาสตร์</a:t>
            </a:r>
            <a:endParaRPr lang="en-US" sz="115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4636171"/>
      </p:ext>
    </p:extLst>
  </p:cSld>
  <p:clrMapOvr>
    <a:masterClrMapping/>
  </p:clrMapOvr>
  <p:transition spd="slow" advTm="4633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628894" y="1614545"/>
            <a:ext cx="9070848" cy="2587752"/>
          </a:xfrm>
        </p:spPr>
        <p:txBody>
          <a:bodyPr/>
          <a:lstStyle/>
          <a:p>
            <a:r>
              <a:rPr lang="th-TH" sz="13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ใบงานที่ 1</a:t>
            </a:r>
            <a:endParaRPr lang="en-US" sz="13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052" name="Picture 4" descr="ปักพินโดย Chicky Jik ใน สัตว์ (มีรูปภาพ) | สัตว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016" y="4202297"/>
            <a:ext cx="1800000" cy="156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ปักพินโดย Chicky Jik ใน สัตว์ (มีรูปภาพ) | สัตว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88" y="4202297"/>
            <a:ext cx="1800000" cy="156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ปักพินโดย Chicky Jik ใน สัตว์ (มีรูปภาพ) | สัตว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742" y="4202297"/>
            <a:ext cx="1800000" cy="156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ปักพินโดย Chicky Jik ใน สัตว์ (มีรูปภาพ) | สัตว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152" y="4514404"/>
            <a:ext cx="1440000" cy="124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ปักพินโดย Chicky Jik ใน สัตว์ (มีรูปภาพ) | สัตว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879" y="4514404"/>
            <a:ext cx="1440000" cy="124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27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65"/>
    </mc:Choice>
    <mc:Fallback xmlns="">
      <p:transition spd="slow" advTm="526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534440" y="2006759"/>
            <a:ext cx="9070848" cy="3265631"/>
          </a:xfrm>
        </p:spPr>
        <p:txBody>
          <a:bodyPr/>
          <a:lstStyle/>
          <a:p>
            <a:r>
              <a:rPr lang="th-TH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จำนวนนับที่มากกว่า 100,000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238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5"/>
    </mc:Choice>
    <mc:Fallback xmlns="">
      <p:transition spd="slow" advTm="55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 txBox="1">
            <a:spLocks/>
          </p:cNvSpPr>
          <p:nvPr/>
        </p:nvSpPr>
        <p:spPr>
          <a:xfrm>
            <a:off x="2534474" y="632119"/>
            <a:ext cx="2874104" cy="8173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th-TH" sz="6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จำนวนนับ</a:t>
            </a:r>
            <a:endParaRPr lang="th-TH" sz="6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ชินจัง แฟนเพจ - ชินจัง แฟนเพจ updated their profile picture ...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5000" y1="23889" x2="45000" y2="23889"/>
                        <a14:foregroundMark x1="61667" y1="24444" x2="61667" y2="24444"/>
                        <a14:foregroundMark x1="42778" y1="92778" x2="42778" y2="92778"/>
                        <a14:foregroundMark x1="38889" y1="95556" x2="38889" y2="95556"/>
                        <a14:foregroundMark x1="68333" y1="91111" x2="68333" y2="91111"/>
                        <a14:foregroundMark x1="71111" y1="96667" x2="71111" y2="9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412" y="1716593"/>
            <a:ext cx="3852221" cy="385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1868312" y="1860686"/>
            <a:ext cx="1149067" cy="8173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th-TH" sz="7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th-TH" sz="7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719245" y="1860686"/>
            <a:ext cx="1149067" cy="8173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th-TH" sz="7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th-TH" sz="7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ชื่อเรื่อง 1"/>
          <p:cNvSpPr txBox="1">
            <a:spLocks/>
          </p:cNvSpPr>
          <p:nvPr/>
        </p:nvSpPr>
        <p:spPr>
          <a:xfrm>
            <a:off x="3017379" y="1860686"/>
            <a:ext cx="1149067" cy="8173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th-TH" sz="7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th-TH" sz="7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ชื่อเรื่อง 1"/>
          <p:cNvSpPr txBox="1">
            <a:spLocks/>
          </p:cNvSpPr>
          <p:nvPr/>
        </p:nvSpPr>
        <p:spPr>
          <a:xfrm>
            <a:off x="4166446" y="1860686"/>
            <a:ext cx="1149067" cy="8173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th-TH" sz="7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th-TH" sz="7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ชื่อเรื่อง 1"/>
          <p:cNvSpPr txBox="1">
            <a:spLocks/>
          </p:cNvSpPr>
          <p:nvPr/>
        </p:nvSpPr>
        <p:spPr>
          <a:xfrm>
            <a:off x="5315513" y="1860686"/>
            <a:ext cx="1149067" cy="8173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th-TH" sz="7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th-TH" sz="7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ชื่อเรื่อง 1"/>
          <p:cNvSpPr txBox="1">
            <a:spLocks/>
          </p:cNvSpPr>
          <p:nvPr/>
        </p:nvSpPr>
        <p:spPr>
          <a:xfrm>
            <a:off x="6464580" y="1860686"/>
            <a:ext cx="1149067" cy="8173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th-TH" sz="7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....</a:t>
            </a:r>
            <a:endParaRPr lang="th-TH" sz="7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ชื่อเรื่อง 1"/>
          <p:cNvSpPr txBox="1">
            <a:spLocks/>
          </p:cNvSpPr>
          <p:nvPr/>
        </p:nvSpPr>
        <p:spPr>
          <a:xfrm>
            <a:off x="1868312" y="3306098"/>
            <a:ext cx="1149067" cy="8173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th-TH" sz="7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72</a:t>
            </a:r>
            <a:endParaRPr lang="th-TH" sz="7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ชื่อเรื่อง 1"/>
          <p:cNvSpPr txBox="1">
            <a:spLocks/>
          </p:cNvSpPr>
          <p:nvPr/>
        </p:nvSpPr>
        <p:spPr>
          <a:xfrm>
            <a:off x="719245" y="3306098"/>
            <a:ext cx="1149067" cy="8173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th-TH" sz="7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71</a:t>
            </a:r>
            <a:endParaRPr lang="th-TH" sz="7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ชื่อเรื่อง 1"/>
          <p:cNvSpPr txBox="1">
            <a:spLocks/>
          </p:cNvSpPr>
          <p:nvPr/>
        </p:nvSpPr>
        <p:spPr>
          <a:xfrm>
            <a:off x="3017379" y="3306098"/>
            <a:ext cx="1149067" cy="8173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th-TH" sz="7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73</a:t>
            </a:r>
            <a:endParaRPr lang="th-TH" sz="7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ชื่อเรื่อง 1"/>
          <p:cNvSpPr txBox="1">
            <a:spLocks/>
          </p:cNvSpPr>
          <p:nvPr/>
        </p:nvSpPr>
        <p:spPr>
          <a:xfrm>
            <a:off x="4166446" y="3306098"/>
            <a:ext cx="1149067" cy="8173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th-TH" sz="7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74</a:t>
            </a:r>
            <a:endParaRPr lang="th-TH" sz="7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ชื่อเรื่อง 1"/>
          <p:cNvSpPr txBox="1">
            <a:spLocks/>
          </p:cNvSpPr>
          <p:nvPr/>
        </p:nvSpPr>
        <p:spPr>
          <a:xfrm>
            <a:off x="5315513" y="3306098"/>
            <a:ext cx="1149067" cy="8173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th-TH" sz="7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75</a:t>
            </a:r>
            <a:endParaRPr lang="th-TH" sz="7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ชื่อเรื่อง 1"/>
          <p:cNvSpPr txBox="1">
            <a:spLocks/>
          </p:cNvSpPr>
          <p:nvPr/>
        </p:nvSpPr>
        <p:spPr>
          <a:xfrm>
            <a:off x="6464580" y="3306098"/>
            <a:ext cx="1149067" cy="8173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th-TH" sz="7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....</a:t>
            </a:r>
            <a:endParaRPr lang="th-TH" sz="7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ชื่อเรื่อง 1"/>
          <p:cNvSpPr txBox="1">
            <a:spLocks/>
          </p:cNvSpPr>
          <p:nvPr/>
        </p:nvSpPr>
        <p:spPr>
          <a:xfrm>
            <a:off x="1868312" y="4751511"/>
            <a:ext cx="1149067" cy="8173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th-TH" sz="7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104</a:t>
            </a:r>
            <a:endParaRPr lang="th-TH" sz="7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ชื่อเรื่อง 1"/>
          <p:cNvSpPr txBox="1">
            <a:spLocks/>
          </p:cNvSpPr>
          <p:nvPr/>
        </p:nvSpPr>
        <p:spPr>
          <a:xfrm>
            <a:off x="719245" y="4751511"/>
            <a:ext cx="1149067" cy="8173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th-TH" sz="7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103</a:t>
            </a:r>
            <a:endParaRPr lang="th-TH" sz="7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ชื่อเรื่อง 1"/>
          <p:cNvSpPr txBox="1">
            <a:spLocks/>
          </p:cNvSpPr>
          <p:nvPr/>
        </p:nvSpPr>
        <p:spPr>
          <a:xfrm>
            <a:off x="3017379" y="4751511"/>
            <a:ext cx="1149067" cy="8173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th-TH" sz="7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105</a:t>
            </a:r>
            <a:endParaRPr lang="th-TH" sz="7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ชื่อเรื่อง 1"/>
          <p:cNvSpPr txBox="1">
            <a:spLocks/>
          </p:cNvSpPr>
          <p:nvPr/>
        </p:nvSpPr>
        <p:spPr>
          <a:xfrm>
            <a:off x="4166446" y="4751511"/>
            <a:ext cx="1149067" cy="8173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th-TH" sz="7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106</a:t>
            </a:r>
            <a:endParaRPr lang="th-TH" sz="7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ชื่อเรื่อง 1"/>
          <p:cNvSpPr txBox="1">
            <a:spLocks/>
          </p:cNvSpPr>
          <p:nvPr/>
        </p:nvSpPr>
        <p:spPr>
          <a:xfrm>
            <a:off x="5315513" y="4751511"/>
            <a:ext cx="1149067" cy="8173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th-TH" sz="7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107</a:t>
            </a:r>
            <a:endParaRPr lang="th-TH" sz="7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ชื่อเรื่อง 1"/>
          <p:cNvSpPr txBox="1">
            <a:spLocks/>
          </p:cNvSpPr>
          <p:nvPr/>
        </p:nvSpPr>
        <p:spPr>
          <a:xfrm>
            <a:off x="6464580" y="4751511"/>
            <a:ext cx="1149067" cy="8173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th-TH" sz="7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....</a:t>
            </a:r>
            <a:endParaRPr lang="th-TH" sz="7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770891"/>
      </p:ext>
    </p:extLst>
  </p:cSld>
  <p:clrMapOvr>
    <a:masterClrMapping/>
  </p:clrMapOvr>
  <p:transition spd="slow" advTm="28642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2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75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725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8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75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225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3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475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ลูกศรเชื่อมต่อแบบตรง 3"/>
          <p:cNvCxnSpPr/>
          <p:nvPr/>
        </p:nvCxnSpPr>
        <p:spPr>
          <a:xfrm flipH="1">
            <a:off x="10753096" y="2147657"/>
            <a:ext cx="0" cy="3060000"/>
          </a:xfrm>
          <a:prstGeom prst="straightConnector1">
            <a:avLst/>
          </a:prstGeom>
          <a:ln w="762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สี่เหลี่ยมผืนผ้ามุมมน 4"/>
          <p:cNvSpPr/>
          <p:nvPr/>
        </p:nvSpPr>
        <p:spPr>
          <a:xfrm>
            <a:off x="10051405" y="5398939"/>
            <a:ext cx="1440000" cy="54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</a:t>
            </a:r>
            <a:endParaRPr lang="en-US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หัวใจ 5"/>
          <p:cNvSpPr/>
          <p:nvPr/>
        </p:nvSpPr>
        <p:spPr>
          <a:xfrm>
            <a:off x="10587573" y="4744580"/>
            <a:ext cx="330741" cy="33074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rgbClr val="0000FF"/>
                </a:solidFill>
              </a:rPr>
              <a:t>1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หัวใจ 6"/>
          <p:cNvSpPr/>
          <p:nvPr/>
        </p:nvSpPr>
        <p:spPr>
          <a:xfrm>
            <a:off x="10587573" y="4457616"/>
            <a:ext cx="330741" cy="330741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rgbClr val="0000FF"/>
                </a:solidFill>
              </a:rPr>
              <a:t>2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" name="หัวใจ 7"/>
          <p:cNvSpPr/>
          <p:nvPr/>
        </p:nvSpPr>
        <p:spPr>
          <a:xfrm>
            <a:off x="10587573" y="4181893"/>
            <a:ext cx="330741" cy="33074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rgbClr val="0000FF"/>
                </a:solidFill>
              </a:rPr>
              <a:t>3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หัวใจ 8"/>
          <p:cNvSpPr/>
          <p:nvPr/>
        </p:nvSpPr>
        <p:spPr>
          <a:xfrm>
            <a:off x="10587573" y="3894929"/>
            <a:ext cx="330741" cy="330741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rgbClr val="0000FF"/>
                </a:solidFill>
              </a:rPr>
              <a:t>4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0" name="หัวใจ 9"/>
          <p:cNvSpPr/>
          <p:nvPr/>
        </p:nvSpPr>
        <p:spPr>
          <a:xfrm>
            <a:off x="10587573" y="3606133"/>
            <a:ext cx="330741" cy="33074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rgbClr val="0000FF"/>
                </a:solidFill>
              </a:rPr>
              <a:t>5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1" name="หัวใจ 10"/>
          <p:cNvSpPr/>
          <p:nvPr/>
        </p:nvSpPr>
        <p:spPr>
          <a:xfrm>
            <a:off x="10587573" y="3319169"/>
            <a:ext cx="330741" cy="330741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rgbClr val="0000FF"/>
                </a:solidFill>
              </a:rPr>
              <a:t>6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2" name="หัวใจ 11"/>
          <p:cNvSpPr/>
          <p:nvPr/>
        </p:nvSpPr>
        <p:spPr>
          <a:xfrm>
            <a:off x="10587573" y="3043446"/>
            <a:ext cx="330741" cy="33074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rgbClr val="0000FF"/>
                </a:solidFill>
              </a:rPr>
              <a:t>7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3" name="หัวใจ 12"/>
          <p:cNvSpPr/>
          <p:nvPr/>
        </p:nvSpPr>
        <p:spPr>
          <a:xfrm>
            <a:off x="10587573" y="2756482"/>
            <a:ext cx="330741" cy="330741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rgbClr val="0000FF"/>
                </a:solidFill>
              </a:rPr>
              <a:t>8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4" name="หัวใจ 13"/>
          <p:cNvSpPr/>
          <p:nvPr/>
        </p:nvSpPr>
        <p:spPr>
          <a:xfrm>
            <a:off x="10587573" y="2474223"/>
            <a:ext cx="330741" cy="33074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rgbClr val="0000FF"/>
                </a:solidFill>
              </a:rPr>
              <a:t>9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9" name="กล่องข้อความ 28"/>
          <p:cNvSpPr txBox="1"/>
          <p:nvPr/>
        </p:nvSpPr>
        <p:spPr>
          <a:xfrm>
            <a:off x="11005861" y="4566139"/>
            <a:ext cx="3337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endParaRPr lang="en-US" sz="3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กล่องข้อความ 29"/>
          <p:cNvSpPr txBox="1"/>
          <p:nvPr/>
        </p:nvSpPr>
        <p:spPr>
          <a:xfrm>
            <a:off x="11005861" y="2296220"/>
            <a:ext cx="3337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9</a:t>
            </a:r>
            <a:endParaRPr lang="en-US" sz="3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31" name="ลูกศรเชื่อมต่อแบบตรง 30"/>
          <p:cNvCxnSpPr/>
          <p:nvPr/>
        </p:nvCxnSpPr>
        <p:spPr>
          <a:xfrm flipH="1">
            <a:off x="8907398" y="2147657"/>
            <a:ext cx="0" cy="3060000"/>
          </a:xfrm>
          <a:prstGeom prst="straightConnector1">
            <a:avLst/>
          </a:prstGeom>
          <a:ln w="762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สี่เหลี่ยมผืนผ้ามุมมน 31"/>
          <p:cNvSpPr/>
          <p:nvPr/>
        </p:nvSpPr>
        <p:spPr>
          <a:xfrm>
            <a:off x="8180048" y="5398939"/>
            <a:ext cx="1440000" cy="54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สิบ</a:t>
            </a:r>
            <a:endParaRPr lang="en-US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3" name="หัวใจ 32"/>
          <p:cNvSpPr/>
          <p:nvPr/>
        </p:nvSpPr>
        <p:spPr>
          <a:xfrm>
            <a:off x="8741875" y="4720375"/>
            <a:ext cx="330741" cy="33074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หัวใจ 33"/>
          <p:cNvSpPr/>
          <p:nvPr/>
        </p:nvSpPr>
        <p:spPr>
          <a:xfrm>
            <a:off x="8741875" y="4433411"/>
            <a:ext cx="330741" cy="330741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หัวใจ 34"/>
          <p:cNvSpPr/>
          <p:nvPr/>
        </p:nvSpPr>
        <p:spPr>
          <a:xfrm>
            <a:off x="8742027" y="4157688"/>
            <a:ext cx="330741" cy="33074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หัวใจ 35"/>
          <p:cNvSpPr/>
          <p:nvPr/>
        </p:nvSpPr>
        <p:spPr>
          <a:xfrm>
            <a:off x="8742027" y="3870724"/>
            <a:ext cx="330741" cy="330741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หัวใจ 36"/>
          <p:cNvSpPr/>
          <p:nvPr/>
        </p:nvSpPr>
        <p:spPr>
          <a:xfrm>
            <a:off x="8741723" y="3581928"/>
            <a:ext cx="330741" cy="33074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หัวใจ 37"/>
          <p:cNvSpPr/>
          <p:nvPr/>
        </p:nvSpPr>
        <p:spPr>
          <a:xfrm>
            <a:off x="8741723" y="3294964"/>
            <a:ext cx="330741" cy="330741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หัวใจ 38"/>
          <p:cNvSpPr/>
          <p:nvPr/>
        </p:nvSpPr>
        <p:spPr>
          <a:xfrm>
            <a:off x="8741875" y="3019241"/>
            <a:ext cx="330741" cy="33074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หัวใจ 39"/>
          <p:cNvSpPr/>
          <p:nvPr/>
        </p:nvSpPr>
        <p:spPr>
          <a:xfrm>
            <a:off x="8741875" y="2732277"/>
            <a:ext cx="330741" cy="330741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หัวใจ 40"/>
          <p:cNvSpPr/>
          <p:nvPr/>
        </p:nvSpPr>
        <p:spPr>
          <a:xfrm>
            <a:off x="8741723" y="2450018"/>
            <a:ext cx="330741" cy="33074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กล่องข้อความ 41"/>
          <p:cNvSpPr txBox="1"/>
          <p:nvPr/>
        </p:nvSpPr>
        <p:spPr>
          <a:xfrm>
            <a:off x="9160163" y="4541934"/>
            <a:ext cx="4828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10</a:t>
            </a:r>
            <a:endParaRPr lang="en-US" sz="3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3" name="กล่องข้อความ 42"/>
          <p:cNvSpPr txBox="1"/>
          <p:nvPr/>
        </p:nvSpPr>
        <p:spPr>
          <a:xfrm>
            <a:off x="9160163" y="2272015"/>
            <a:ext cx="4828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90</a:t>
            </a:r>
            <a:endParaRPr lang="en-US" sz="3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44" name="ลูกศรเชื่อมต่อแบบตรง 43"/>
          <p:cNvCxnSpPr/>
          <p:nvPr/>
        </p:nvCxnSpPr>
        <p:spPr>
          <a:xfrm flipH="1">
            <a:off x="7026867" y="2147657"/>
            <a:ext cx="0" cy="3060000"/>
          </a:xfrm>
          <a:prstGeom prst="straightConnector1">
            <a:avLst/>
          </a:prstGeom>
          <a:ln w="762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สี่เหลี่ยมผืนผ้ามุมมน 44"/>
          <p:cNvSpPr/>
          <p:nvPr/>
        </p:nvSpPr>
        <p:spPr>
          <a:xfrm>
            <a:off x="6308692" y="5398939"/>
            <a:ext cx="1440000" cy="54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ร้อย</a:t>
            </a:r>
            <a:endParaRPr lang="en-US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6" name="หัวใจ 45"/>
          <p:cNvSpPr/>
          <p:nvPr/>
        </p:nvSpPr>
        <p:spPr>
          <a:xfrm>
            <a:off x="6861344" y="4744580"/>
            <a:ext cx="330741" cy="33074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หัวใจ 46"/>
          <p:cNvSpPr/>
          <p:nvPr/>
        </p:nvSpPr>
        <p:spPr>
          <a:xfrm>
            <a:off x="6861344" y="4457616"/>
            <a:ext cx="330741" cy="330741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หัวใจ 47"/>
          <p:cNvSpPr/>
          <p:nvPr/>
        </p:nvSpPr>
        <p:spPr>
          <a:xfrm>
            <a:off x="6861496" y="4181893"/>
            <a:ext cx="330741" cy="33074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หัวใจ 48"/>
          <p:cNvSpPr/>
          <p:nvPr/>
        </p:nvSpPr>
        <p:spPr>
          <a:xfrm>
            <a:off x="6861496" y="3894929"/>
            <a:ext cx="330741" cy="330741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หัวใจ 49"/>
          <p:cNvSpPr/>
          <p:nvPr/>
        </p:nvSpPr>
        <p:spPr>
          <a:xfrm>
            <a:off x="6861192" y="3606133"/>
            <a:ext cx="330741" cy="33074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หัวใจ 50"/>
          <p:cNvSpPr/>
          <p:nvPr/>
        </p:nvSpPr>
        <p:spPr>
          <a:xfrm>
            <a:off x="6861192" y="3319169"/>
            <a:ext cx="330741" cy="330741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หัวใจ 51"/>
          <p:cNvSpPr/>
          <p:nvPr/>
        </p:nvSpPr>
        <p:spPr>
          <a:xfrm>
            <a:off x="6861344" y="3043446"/>
            <a:ext cx="330741" cy="33074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หัวใจ 52"/>
          <p:cNvSpPr/>
          <p:nvPr/>
        </p:nvSpPr>
        <p:spPr>
          <a:xfrm>
            <a:off x="6861344" y="2756482"/>
            <a:ext cx="330741" cy="330741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หัวใจ 53"/>
          <p:cNvSpPr/>
          <p:nvPr/>
        </p:nvSpPr>
        <p:spPr>
          <a:xfrm>
            <a:off x="6861192" y="2474223"/>
            <a:ext cx="330741" cy="33074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กล่องข้อความ 54"/>
          <p:cNvSpPr txBox="1"/>
          <p:nvPr/>
        </p:nvSpPr>
        <p:spPr>
          <a:xfrm>
            <a:off x="7279632" y="4566139"/>
            <a:ext cx="6319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100</a:t>
            </a:r>
            <a:endParaRPr lang="en-US" sz="3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6" name="กล่องข้อความ 55"/>
          <p:cNvSpPr txBox="1"/>
          <p:nvPr/>
        </p:nvSpPr>
        <p:spPr>
          <a:xfrm>
            <a:off x="7279632" y="2296220"/>
            <a:ext cx="6319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900</a:t>
            </a:r>
            <a:endParaRPr lang="en-US" sz="3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68" name="ลูกศรเชื่อมต่อแบบตรง 67"/>
          <p:cNvCxnSpPr/>
          <p:nvPr/>
        </p:nvCxnSpPr>
        <p:spPr>
          <a:xfrm flipH="1">
            <a:off x="5164572" y="2147657"/>
            <a:ext cx="0" cy="3060000"/>
          </a:xfrm>
          <a:prstGeom prst="straightConnector1">
            <a:avLst/>
          </a:prstGeom>
          <a:ln w="762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สี่เหลี่ยมผืนผ้ามุมมน 68"/>
          <p:cNvSpPr/>
          <p:nvPr/>
        </p:nvSpPr>
        <p:spPr>
          <a:xfrm>
            <a:off x="4437336" y="5398939"/>
            <a:ext cx="1440000" cy="54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พัน</a:t>
            </a:r>
            <a:endParaRPr lang="en-US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0" name="หัวใจ 69"/>
          <p:cNvSpPr/>
          <p:nvPr/>
        </p:nvSpPr>
        <p:spPr>
          <a:xfrm>
            <a:off x="4999049" y="4744580"/>
            <a:ext cx="330741" cy="33074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หัวใจ 70"/>
          <p:cNvSpPr/>
          <p:nvPr/>
        </p:nvSpPr>
        <p:spPr>
          <a:xfrm>
            <a:off x="4999049" y="4457616"/>
            <a:ext cx="330741" cy="330741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หัวใจ 71"/>
          <p:cNvSpPr/>
          <p:nvPr/>
        </p:nvSpPr>
        <p:spPr>
          <a:xfrm>
            <a:off x="4999201" y="4181893"/>
            <a:ext cx="330741" cy="33074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หัวใจ 72"/>
          <p:cNvSpPr/>
          <p:nvPr/>
        </p:nvSpPr>
        <p:spPr>
          <a:xfrm>
            <a:off x="4999201" y="3894929"/>
            <a:ext cx="330741" cy="330741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หัวใจ 73"/>
          <p:cNvSpPr/>
          <p:nvPr/>
        </p:nvSpPr>
        <p:spPr>
          <a:xfrm>
            <a:off x="4998897" y="3606133"/>
            <a:ext cx="330741" cy="33074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หัวใจ 74"/>
          <p:cNvSpPr/>
          <p:nvPr/>
        </p:nvSpPr>
        <p:spPr>
          <a:xfrm>
            <a:off x="4998897" y="3319169"/>
            <a:ext cx="330741" cy="330741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หัวใจ 75"/>
          <p:cNvSpPr/>
          <p:nvPr/>
        </p:nvSpPr>
        <p:spPr>
          <a:xfrm>
            <a:off x="4999049" y="3043446"/>
            <a:ext cx="330741" cy="33074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หัวใจ 76"/>
          <p:cNvSpPr/>
          <p:nvPr/>
        </p:nvSpPr>
        <p:spPr>
          <a:xfrm>
            <a:off x="4999049" y="2756482"/>
            <a:ext cx="330741" cy="330741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หัวใจ 77"/>
          <p:cNvSpPr/>
          <p:nvPr/>
        </p:nvSpPr>
        <p:spPr>
          <a:xfrm>
            <a:off x="4998897" y="2474223"/>
            <a:ext cx="330741" cy="33074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กล่องข้อความ 78"/>
          <p:cNvSpPr txBox="1"/>
          <p:nvPr/>
        </p:nvSpPr>
        <p:spPr>
          <a:xfrm>
            <a:off x="5417337" y="4566139"/>
            <a:ext cx="8467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1,000</a:t>
            </a:r>
            <a:endParaRPr lang="en-US" sz="3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0" name="กล่องข้อความ 79"/>
          <p:cNvSpPr txBox="1"/>
          <p:nvPr/>
        </p:nvSpPr>
        <p:spPr>
          <a:xfrm>
            <a:off x="5417337" y="2296220"/>
            <a:ext cx="8467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9,000</a:t>
            </a:r>
            <a:endParaRPr lang="en-US" sz="3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81" name="ลูกศรเชื่อมต่อแบบตรง 80"/>
          <p:cNvCxnSpPr/>
          <p:nvPr/>
        </p:nvCxnSpPr>
        <p:spPr>
          <a:xfrm flipH="1">
            <a:off x="3287917" y="2147657"/>
            <a:ext cx="0" cy="3060000"/>
          </a:xfrm>
          <a:prstGeom prst="straightConnector1">
            <a:avLst/>
          </a:prstGeom>
          <a:ln w="762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สี่เหลี่ยมผืนผ้ามุมมน 81"/>
          <p:cNvSpPr/>
          <p:nvPr/>
        </p:nvSpPr>
        <p:spPr>
          <a:xfrm>
            <a:off x="2565980" y="5398939"/>
            <a:ext cx="1440000" cy="54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หมื่น</a:t>
            </a:r>
            <a:endParaRPr lang="en-US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3" name="หัวใจ 82"/>
          <p:cNvSpPr/>
          <p:nvPr/>
        </p:nvSpPr>
        <p:spPr>
          <a:xfrm>
            <a:off x="3122394" y="4720375"/>
            <a:ext cx="330741" cy="33074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หัวใจ 83"/>
          <p:cNvSpPr/>
          <p:nvPr/>
        </p:nvSpPr>
        <p:spPr>
          <a:xfrm>
            <a:off x="3122394" y="4433411"/>
            <a:ext cx="330741" cy="330741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หัวใจ 84"/>
          <p:cNvSpPr/>
          <p:nvPr/>
        </p:nvSpPr>
        <p:spPr>
          <a:xfrm>
            <a:off x="3122546" y="4157688"/>
            <a:ext cx="330741" cy="33074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หัวใจ 85"/>
          <p:cNvSpPr/>
          <p:nvPr/>
        </p:nvSpPr>
        <p:spPr>
          <a:xfrm>
            <a:off x="3122546" y="3870724"/>
            <a:ext cx="330741" cy="330741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หัวใจ 86"/>
          <p:cNvSpPr/>
          <p:nvPr/>
        </p:nvSpPr>
        <p:spPr>
          <a:xfrm>
            <a:off x="3122242" y="3581928"/>
            <a:ext cx="330741" cy="33074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หัวใจ 87"/>
          <p:cNvSpPr/>
          <p:nvPr/>
        </p:nvSpPr>
        <p:spPr>
          <a:xfrm>
            <a:off x="3122242" y="3294964"/>
            <a:ext cx="330741" cy="330741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หัวใจ 88"/>
          <p:cNvSpPr/>
          <p:nvPr/>
        </p:nvSpPr>
        <p:spPr>
          <a:xfrm>
            <a:off x="3122394" y="3019241"/>
            <a:ext cx="330741" cy="33074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หัวใจ 89"/>
          <p:cNvSpPr/>
          <p:nvPr/>
        </p:nvSpPr>
        <p:spPr>
          <a:xfrm>
            <a:off x="3122394" y="2732277"/>
            <a:ext cx="330741" cy="330741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หัวใจ 90"/>
          <p:cNvSpPr/>
          <p:nvPr/>
        </p:nvSpPr>
        <p:spPr>
          <a:xfrm>
            <a:off x="3122242" y="2450018"/>
            <a:ext cx="330741" cy="33074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กล่องข้อความ 91"/>
          <p:cNvSpPr txBox="1"/>
          <p:nvPr/>
        </p:nvSpPr>
        <p:spPr>
          <a:xfrm>
            <a:off x="3540682" y="4541934"/>
            <a:ext cx="9957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10,000</a:t>
            </a:r>
            <a:endParaRPr lang="en-US" sz="3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3" name="กล่องข้อความ 92"/>
          <p:cNvSpPr txBox="1"/>
          <p:nvPr/>
        </p:nvSpPr>
        <p:spPr>
          <a:xfrm>
            <a:off x="3540682" y="2272015"/>
            <a:ext cx="9957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90,000</a:t>
            </a:r>
            <a:endParaRPr lang="en-US" sz="3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94" name="ลูกศรเชื่อมต่อแบบตรง 93"/>
          <p:cNvCxnSpPr/>
          <p:nvPr/>
        </p:nvCxnSpPr>
        <p:spPr>
          <a:xfrm flipH="1">
            <a:off x="1421457" y="2147657"/>
            <a:ext cx="0" cy="3060000"/>
          </a:xfrm>
          <a:prstGeom prst="straightConnector1">
            <a:avLst/>
          </a:prstGeom>
          <a:ln w="762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สี่เหลี่ยมผืนผ้ามุมมน 94"/>
          <p:cNvSpPr/>
          <p:nvPr/>
        </p:nvSpPr>
        <p:spPr>
          <a:xfrm>
            <a:off x="694624" y="5398939"/>
            <a:ext cx="1440000" cy="54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แสน</a:t>
            </a:r>
            <a:endParaRPr lang="en-US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6" name="หัวใจ 95"/>
          <p:cNvSpPr/>
          <p:nvPr/>
        </p:nvSpPr>
        <p:spPr>
          <a:xfrm>
            <a:off x="1255934" y="4744580"/>
            <a:ext cx="330741" cy="33074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หัวใจ 96"/>
          <p:cNvSpPr/>
          <p:nvPr/>
        </p:nvSpPr>
        <p:spPr>
          <a:xfrm>
            <a:off x="1255934" y="4457616"/>
            <a:ext cx="330741" cy="330741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หัวใจ 97"/>
          <p:cNvSpPr/>
          <p:nvPr/>
        </p:nvSpPr>
        <p:spPr>
          <a:xfrm>
            <a:off x="1256086" y="4181893"/>
            <a:ext cx="330741" cy="33074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หัวใจ 98"/>
          <p:cNvSpPr/>
          <p:nvPr/>
        </p:nvSpPr>
        <p:spPr>
          <a:xfrm>
            <a:off x="1256086" y="3894929"/>
            <a:ext cx="330741" cy="330741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หัวใจ 99"/>
          <p:cNvSpPr/>
          <p:nvPr/>
        </p:nvSpPr>
        <p:spPr>
          <a:xfrm>
            <a:off x="1255782" y="3606133"/>
            <a:ext cx="330741" cy="33074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หัวใจ 100"/>
          <p:cNvSpPr/>
          <p:nvPr/>
        </p:nvSpPr>
        <p:spPr>
          <a:xfrm>
            <a:off x="1255782" y="3319169"/>
            <a:ext cx="330741" cy="330741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หัวใจ 101"/>
          <p:cNvSpPr/>
          <p:nvPr/>
        </p:nvSpPr>
        <p:spPr>
          <a:xfrm>
            <a:off x="1255934" y="3043446"/>
            <a:ext cx="330741" cy="33074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หัวใจ 102"/>
          <p:cNvSpPr/>
          <p:nvPr/>
        </p:nvSpPr>
        <p:spPr>
          <a:xfrm>
            <a:off x="1255934" y="2756482"/>
            <a:ext cx="330741" cy="330741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หัวใจ 103"/>
          <p:cNvSpPr/>
          <p:nvPr/>
        </p:nvSpPr>
        <p:spPr>
          <a:xfrm>
            <a:off x="1255782" y="2474223"/>
            <a:ext cx="330741" cy="33074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กล่องข้อความ 104"/>
          <p:cNvSpPr txBox="1"/>
          <p:nvPr/>
        </p:nvSpPr>
        <p:spPr>
          <a:xfrm>
            <a:off x="1674222" y="4566139"/>
            <a:ext cx="11448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100,000</a:t>
            </a:r>
            <a:endParaRPr lang="en-US" sz="3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6" name="กล่องข้อความ 105"/>
          <p:cNvSpPr txBox="1"/>
          <p:nvPr/>
        </p:nvSpPr>
        <p:spPr>
          <a:xfrm>
            <a:off x="1674222" y="2296220"/>
            <a:ext cx="11448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900,000</a:t>
            </a:r>
            <a:endParaRPr lang="en-US" sz="3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7" name="กล่องข้อความ 106"/>
          <p:cNvSpPr txBox="1"/>
          <p:nvPr/>
        </p:nvSpPr>
        <p:spPr>
          <a:xfrm>
            <a:off x="8665681" y="1630725"/>
            <a:ext cx="4828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99</a:t>
            </a:r>
            <a:endParaRPr lang="en-US" sz="3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8" name="กล่องข้อความ 107"/>
          <p:cNvSpPr txBox="1"/>
          <p:nvPr/>
        </p:nvSpPr>
        <p:spPr>
          <a:xfrm>
            <a:off x="6707374" y="1630725"/>
            <a:ext cx="6319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999</a:t>
            </a:r>
            <a:endParaRPr lang="en-US" sz="3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9" name="กล่องข้อความ 108"/>
          <p:cNvSpPr txBox="1"/>
          <p:nvPr/>
        </p:nvSpPr>
        <p:spPr>
          <a:xfrm>
            <a:off x="4740913" y="1630725"/>
            <a:ext cx="8467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9,999</a:t>
            </a:r>
            <a:endParaRPr lang="en-US" sz="3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สี่เหลี่ยมผืนผ้ามุมมน 2"/>
          <p:cNvSpPr/>
          <p:nvPr/>
        </p:nvSpPr>
        <p:spPr>
          <a:xfrm>
            <a:off x="4679312" y="490053"/>
            <a:ext cx="2596722" cy="77436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ค่าประจำหลัก</a:t>
            </a:r>
            <a:endParaRPr lang="en-US" sz="4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0" name="กล่องข้อความ 109"/>
          <p:cNvSpPr txBox="1"/>
          <p:nvPr/>
        </p:nvSpPr>
        <p:spPr>
          <a:xfrm>
            <a:off x="2788087" y="1630725"/>
            <a:ext cx="9957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99,999</a:t>
            </a:r>
            <a:endParaRPr lang="en-US" sz="3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1" name="กล่องข้อความ 110"/>
          <p:cNvSpPr txBox="1"/>
          <p:nvPr/>
        </p:nvSpPr>
        <p:spPr>
          <a:xfrm>
            <a:off x="848719" y="1630725"/>
            <a:ext cx="11448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999,999</a:t>
            </a:r>
            <a:endParaRPr lang="en-US" sz="3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438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7898">
        <p:fade/>
      </p:transition>
    </mc:Choice>
    <mc:Fallback xmlns="">
      <p:transition spd="med" advTm="6789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75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25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75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25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75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3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425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75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65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725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80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8750"/>
                            </p:stCondLst>
                            <p:childTnLst>
                              <p:par>
                                <p:cTn id="9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950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250"/>
                            </p:stCondLst>
                            <p:childTnLst>
                              <p:par>
                                <p:cTn id="101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1000"/>
                            </p:stCondLst>
                            <p:childTnLst>
                              <p:par>
                                <p:cTn id="10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175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2500"/>
                            </p:stCondLst>
                            <p:childTnLst>
                              <p:par>
                                <p:cTn id="11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3250"/>
                            </p:stCondLst>
                            <p:childTnLst>
                              <p:par>
                                <p:cTn id="117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21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4750"/>
                            </p:stCondLst>
                            <p:childTnLst>
                              <p:par>
                                <p:cTn id="12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55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6250"/>
                            </p:stCondLst>
                            <p:childTnLst>
                              <p:par>
                                <p:cTn id="13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7000"/>
                            </p:stCondLst>
                            <p:childTnLst>
                              <p:par>
                                <p:cTn id="13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7750"/>
                            </p:stCondLst>
                            <p:childTnLst>
                              <p:par>
                                <p:cTn id="141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8500"/>
                            </p:stCondLst>
                            <p:childTnLst>
                              <p:par>
                                <p:cTn id="14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9250"/>
                            </p:stCondLst>
                            <p:childTnLst>
                              <p:par>
                                <p:cTn id="14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0000"/>
                            </p:stCondLst>
                            <p:childTnLst>
                              <p:par>
                                <p:cTn id="15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0750"/>
                            </p:stCondLst>
                            <p:childTnLst>
                              <p:par>
                                <p:cTn id="15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1500"/>
                            </p:stCondLst>
                            <p:childTnLst>
                              <p:par>
                                <p:cTn id="161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2250"/>
                            </p:stCondLst>
                            <p:childTnLst>
                              <p:par>
                                <p:cTn id="16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33000"/>
                            </p:stCondLst>
                            <p:childTnLst>
                              <p:par>
                                <p:cTn id="16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33750"/>
                            </p:stCondLst>
                            <p:childTnLst>
                              <p:par>
                                <p:cTn id="173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34500"/>
                            </p:stCondLst>
                            <p:childTnLst>
                              <p:par>
                                <p:cTn id="177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35250"/>
                            </p:stCondLst>
                            <p:childTnLst>
                              <p:par>
                                <p:cTn id="181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36000"/>
                            </p:stCondLst>
                            <p:childTnLst>
                              <p:par>
                                <p:cTn id="18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36750"/>
                            </p:stCondLst>
                            <p:childTnLst>
                              <p:par>
                                <p:cTn id="18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7500"/>
                            </p:stCondLst>
                            <p:childTnLst>
                              <p:par>
                                <p:cTn id="19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38250"/>
                            </p:stCondLst>
                            <p:childTnLst>
                              <p:par>
                                <p:cTn id="19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39000"/>
                            </p:stCondLst>
                            <p:childTnLst>
                              <p:par>
                                <p:cTn id="201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39750"/>
                            </p:stCondLst>
                            <p:childTnLst>
                              <p:par>
                                <p:cTn id="20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40500"/>
                            </p:stCondLst>
                            <p:childTnLst>
                              <p:par>
                                <p:cTn id="20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41250"/>
                            </p:stCondLst>
                            <p:childTnLst>
                              <p:par>
                                <p:cTn id="21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42000"/>
                            </p:stCondLst>
                            <p:childTnLst>
                              <p:par>
                                <p:cTn id="21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42750"/>
                            </p:stCondLst>
                            <p:childTnLst>
                              <p:par>
                                <p:cTn id="22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43500"/>
                            </p:stCondLst>
                            <p:childTnLst>
                              <p:par>
                                <p:cTn id="22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44250"/>
                            </p:stCondLst>
                            <p:childTnLst>
                              <p:par>
                                <p:cTn id="229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45000"/>
                            </p:stCondLst>
                            <p:childTnLst>
                              <p:par>
                                <p:cTn id="233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45750"/>
                            </p:stCondLst>
                            <p:childTnLst>
                              <p:par>
                                <p:cTn id="23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46500"/>
                            </p:stCondLst>
                            <p:childTnLst>
                              <p:par>
                                <p:cTn id="24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47250"/>
                            </p:stCondLst>
                            <p:childTnLst>
                              <p:par>
                                <p:cTn id="24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24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48750"/>
                            </p:stCondLst>
                            <p:childTnLst>
                              <p:par>
                                <p:cTn id="25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49500"/>
                            </p:stCondLst>
                            <p:childTnLst>
                              <p:par>
                                <p:cTn id="25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50250"/>
                            </p:stCondLst>
                            <p:childTnLst>
                              <p:par>
                                <p:cTn id="261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51000"/>
                            </p:stCondLst>
                            <p:childTnLst>
                              <p:par>
                                <p:cTn id="26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51750"/>
                            </p:stCondLst>
                            <p:childTnLst>
                              <p:par>
                                <p:cTn id="26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52500"/>
                            </p:stCondLst>
                            <p:childTnLst>
                              <p:par>
                                <p:cTn id="27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53250"/>
                            </p:stCondLst>
                            <p:childTnLst>
                              <p:par>
                                <p:cTn id="27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54000"/>
                            </p:stCondLst>
                            <p:childTnLst>
                              <p:par>
                                <p:cTn id="281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54750"/>
                            </p:stCondLst>
                            <p:childTnLst>
                              <p:par>
                                <p:cTn id="285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55500"/>
                            </p:stCondLst>
                            <p:childTnLst>
                              <p:par>
                                <p:cTn id="289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56250"/>
                            </p:stCondLst>
                            <p:childTnLst>
                              <p:par>
                                <p:cTn id="29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57000"/>
                            </p:stCondLst>
                            <p:childTnLst>
                              <p:par>
                                <p:cTn id="29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57750"/>
                            </p:stCondLst>
                            <p:childTnLst>
                              <p:par>
                                <p:cTn id="301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58500"/>
                            </p:stCondLst>
                            <p:childTnLst>
                              <p:par>
                                <p:cTn id="30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59250"/>
                            </p:stCondLst>
                            <p:childTnLst>
                              <p:par>
                                <p:cTn id="30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60000"/>
                            </p:stCondLst>
                            <p:childTnLst>
                              <p:par>
                                <p:cTn id="31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60750"/>
                            </p:stCondLst>
                            <p:childTnLst>
                              <p:par>
                                <p:cTn id="31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61500"/>
                            </p:stCondLst>
                            <p:childTnLst>
                              <p:par>
                                <p:cTn id="321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62250"/>
                            </p:stCondLst>
                            <p:childTnLst>
                              <p:par>
                                <p:cTn id="32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63000"/>
                            </p:stCondLst>
                            <p:childTnLst>
                              <p:par>
                                <p:cTn id="32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63750"/>
                            </p:stCondLst>
                            <p:childTnLst>
                              <p:par>
                                <p:cTn id="33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64500"/>
                            </p:stCondLst>
                            <p:childTnLst>
                              <p:par>
                                <p:cTn id="33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9" grpId="0"/>
      <p:bldP spid="30" grpId="0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/>
      <p:bldP spid="43" grpId="0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/>
      <p:bldP spid="56" grpId="0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/>
      <p:bldP spid="80" grpId="0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/>
      <p:bldP spid="93" grpId="0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/>
      <p:bldP spid="106" grpId="0"/>
      <p:bldP spid="107" grpId="0"/>
      <p:bldP spid="108" grpId="0"/>
      <p:bldP spid="109" grpId="0"/>
      <p:bldP spid="3" grpId="0" animBg="1"/>
      <p:bldP spid="110" grpId="0"/>
      <p:bldP spid="1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มุมมน 2"/>
          <p:cNvSpPr/>
          <p:nvPr/>
        </p:nvSpPr>
        <p:spPr>
          <a:xfrm>
            <a:off x="1429969" y="1386972"/>
            <a:ext cx="3600000" cy="90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องุ่น  5,794 กิโลกรัม</a:t>
            </a:r>
            <a:endParaRPr lang="en-US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สี่เหลี่ยมผืนผ้ามุมมน 3"/>
          <p:cNvSpPr/>
          <p:nvPr/>
        </p:nvSpPr>
        <p:spPr>
          <a:xfrm>
            <a:off x="7029859" y="1386972"/>
            <a:ext cx="3600000" cy="90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ส้ม  32,461 กิโลกรัม</a:t>
            </a:r>
            <a:endParaRPr lang="en-US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4189382" y="2504794"/>
            <a:ext cx="3600000" cy="90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สับปะรด  30,124 กิโลกรัม</a:t>
            </a:r>
            <a:endParaRPr lang="en-US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1429969" y="3622616"/>
            <a:ext cx="3600000" cy="90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มะม่วง  85,540 กิโลกรัม</a:t>
            </a:r>
            <a:endParaRPr lang="en-US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7029859" y="3620900"/>
            <a:ext cx="3600000" cy="90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ทุเรียน  6,428 กิโลกรัม</a:t>
            </a:r>
            <a:endParaRPr lang="en-US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4189382" y="4737006"/>
            <a:ext cx="3600000" cy="90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ลำไย  18,503 กิโลกรัม</a:t>
            </a:r>
            <a:endParaRPr lang="en-US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3083779" y="5710608"/>
            <a:ext cx="58112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การขายผลไม้ของพ่อค้าประจำปี 2562</a:t>
            </a:r>
            <a:endParaRPr lang="en-US" sz="4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28" name="Picture 4" descr="มิวเซียมสยาม (Museum Siam)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67" b="97167" l="10000" r="90000">
                        <a14:foregroundMark x1="35833" y1="19833" x2="35833" y2="19833"/>
                        <a14:foregroundMark x1="72667" y1="21167" x2="72667" y2="21167"/>
                        <a14:foregroundMark x1="62667" y1="25167" x2="62667" y2="25167"/>
                        <a14:foregroundMark x1="43833" y1="23167" x2="43833" y2="23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317" y="546375"/>
            <a:ext cx="1681193" cy="168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59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902"/>
    </mc:Choice>
    <mc:Fallback xmlns="">
      <p:transition advTm="69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6" presetClass="entr" presetSubtype="37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16" presetClass="entr" presetSubtype="37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มุมมน 2"/>
          <p:cNvSpPr/>
          <p:nvPr/>
        </p:nvSpPr>
        <p:spPr>
          <a:xfrm>
            <a:off x="1429969" y="1386972"/>
            <a:ext cx="3600000" cy="90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องุ่น  5,794 กิโลกรัม</a:t>
            </a:r>
            <a:endParaRPr lang="en-US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สี่เหลี่ยมผืนผ้ามุมมน 3"/>
          <p:cNvSpPr/>
          <p:nvPr/>
        </p:nvSpPr>
        <p:spPr>
          <a:xfrm>
            <a:off x="7029859" y="1386972"/>
            <a:ext cx="3600000" cy="90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ส้ม  32,461 กิโลกรัม</a:t>
            </a:r>
            <a:endParaRPr lang="en-US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4189382" y="2504794"/>
            <a:ext cx="3600000" cy="90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สับปะรด  30,124 กิโลกรัม</a:t>
            </a:r>
            <a:endParaRPr lang="en-US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1429969" y="3622616"/>
            <a:ext cx="3600000" cy="90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มะม่วง  85,540 กิโลกรัม</a:t>
            </a:r>
            <a:endParaRPr lang="en-US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7029859" y="3620900"/>
            <a:ext cx="3600000" cy="90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ทุเรียน  6,428 กิโลกรัม</a:t>
            </a:r>
            <a:endParaRPr lang="en-US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4189382" y="4737006"/>
            <a:ext cx="3600000" cy="90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ลำไย  18,503 กิโลกรัม</a:t>
            </a:r>
            <a:endParaRPr lang="en-US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3083779" y="5710608"/>
            <a:ext cx="58112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การขายผลไม้ของพ่อค้าประจำปี 2562</a:t>
            </a:r>
            <a:endParaRPr lang="en-US" sz="4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4054397" y="330453"/>
            <a:ext cx="38699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ผลไม้ที่อยู่ในหลักพัน</a:t>
            </a:r>
            <a:endParaRPr lang="en-US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2" name="Picture 4" descr="มิวเซียมสยาม (Museum Siam)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67" b="97167" l="10000" r="90000">
                        <a14:foregroundMark x1="35833" y1="19833" x2="35833" y2="19833"/>
                        <a14:foregroundMark x1="72667" y1="21167" x2="72667" y2="21167"/>
                        <a14:foregroundMark x1="62667" y1="25167" x2="62667" y2="25167"/>
                        <a14:foregroundMark x1="43833" y1="23167" x2="43833" y2="23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969" y="4737006"/>
            <a:ext cx="1681193" cy="168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51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528"/>
    </mc:Choice>
    <mc:Fallback xmlns="">
      <p:transition advTm="95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750"/>
                            </p:stCondLst>
                            <p:childTnLst>
                              <p:par>
                                <p:cTn id="16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250"/>
                            </p:stCondLst>
                            <p:childTnLst>
                              <p:par>
                                <p:cTn id="22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250"/>
                            </p:stCondLst>
                            <p:childTnLst>
                              <p:par>
                                <p:cTn id="25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7" grpId="0" animBg="1"/>
      <p:bldP spid="7" grpId="1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มุมมน 2"/>
          <p:cNvSpPr/>
          <p:nvPr/>
        </p:nvSpPr>
        <p:spPr>
          <a:xfrm>
            <a:off x="1429969" y="1386972"/>
            <a:ext cx="3600000" cy="90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องุ่น  5,794 กิโลกรัม</a:t>
            </a:r>
            <a:endParaRPr lang="en-US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สี่เหลี่ยมผืนผ้ามุมมน 3"/>
          <p:cNvSpPr/>
          <p:nvPr/>
        </p:nvSpPr>
        <p:spPr>
          <a:xfrm>
            <a:off x="7029859" y="1386972"/>
            <a:ext cx="3600000" cy="90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ส้ม  32,461 กิโลกรัม</a:t>
            </a:r>
            <a:endParaRPr lang="en-US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4189382" y="2504794"/>
            <a:ext cx="3600000" cy="90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สับปะรด  30,124 กิโลกรัม</a:t>
            </a:r>
            <a:endParaRPr lang="en-US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1429969" y="3622616"/>
            <a:ext cx="3600000" cy="90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มะม่วง  85,540 กิโลกรัม</a:t>
            </a:r>
            <a:endParaRPr lang="en-US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7029859" y="3620900"/>
            <a:ext cx="3600000" cy="90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ทุเรียน  6,428 กิโลกรัม</a:t>
            </a:r>
            <a:endParaRPr lang="en-US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4189382" y="4737006"/>
            <a:ext cx="3600000" cy="90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ลำไย  18,503 กิโลกรัม</a:t>
            </a:r>
            <a:endParaRPr lang="en-US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3083779" y="5710608"/>
            <a:ext cx="58112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การขายผลไม้ของพ่อค้าประจำปี 2562</a:t>
            </a:r>
            <a:endParaRPr lang="en-US" sz="4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3922950" y="257485"/>
            <a:ext cx="41328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ผลไม้ที่อยู่ในหลักหมื่น</a:t>
            </a:r>
            <a:endParaRPr lang="en-US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2" name="Picture 4" descr="มิวเซียมสยาม (Museum Siam)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67" b="97167" l="10000" r="90000">
                        <a14:foregroundMark x1="35833" y1="19833" x2="35833" y2="19833"/>
                        <a14:foregroundMark x1="72667" y1="21167" x2="72667" y2="21167"/>
                        <a14:foregroundMark x1="62667" y1="25167" x2="62667" y2="25167"/>
                        <a14:foregroundMark x1="43833" y1="23167" x2="43833" y2="23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969" y="4737006"/>
            <a:ext cx="1681193" cy="168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446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7388"/>
    </mc:Choice>
    <mc:Fallback xmlns="">
      <p:transition advTm="173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4" presetClass="emph" presetSubtype="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50"/>
                            </p:stCondLst>
                            <p:childTnLst>
                              <p:par>
                                <p:cTn id="20" presetID="21" presetClass="emph" presetSubtype="0" fill="hold" grpId="1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300"/>
                            </p:stCondLst>
                            <p:childTnLst>
                              <p:par>
                                <p:cTn id="26" presetID="34" presetClass="emph" presetSubtype="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50"/>
                            </p:stCondLst>
                            <p:childTnLst>
                              <p:par>
                                <p:cTn id="33" presetID="21" presetClass="emph" presetSubtype="0" fill="hold" grpId="1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800"/>
                            </p:stCondLst>
                            <p:childTnLst>
                              <p:par>
                                <p:cTn id="39" presetID="34" presetClass="emph" presetSubtype="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500"/>
                            </p:stCondLst>
                            <p:childTnLst>
                              <p:par>
                                <p:cTn id="46" presetID="21" presetClass="emph" presetSubtype="0" fill="hold" grpId="1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250"/>
                            </p:stCondLst>
                            <p:childTnLst>
                              <p:par>
                                <p:cTn id="52" presetID="34" presetClass="emph" presetSubtype="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850"/>
                            </p:stCondLst>
                            <p:childTnLst>
                              <p:par>
                                <p:cTn id="59" presetID="21" presetClass="emph" presetSubtype="0" fill="hold" grpId="1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8" grpId="0" animBg="1"/>
      <p:bldP spid="8" grpId="1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มุมมน 1"/>
          <p:cNvSpPr/>
          <p:nvPr/>
        </p:nvSpPr>
        <p:spPr>
          <a:xfrm>
            <a:off x="6900023" y="1945240"/>
            <a:ext cx="3600000" cy="900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ลำไย  18,503 กิโลกรัม</a:t>
            </a:r>
            <a:endParaRPr lang="en-US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กล่องข้อความ 2"/>
          <p:cNvSpPr txBox="1"/>
          <p:nvPr/>
        </p:nvSpPr>
        <p:spPr>
          <a:xfrm>
            <a:off x="4381293" y="392951"/>
            <a:ext cx="27446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ค่าประจำหลัก</a:t>
            </a:r>
            <a:endParaRPr lang="en-US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26" name="Picture 2" descr="ลำไยพันธุ์เบี้ยวเขียว (ป่าเส้า) ลำพูน ลูกโตขนาดใหญ่กว่าเหรียญสิบ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086" y="1945240"/>
            <a:ext cx="4518025" cy="25413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กล่องข้อความ 4"/>
          <p:cNvSpPr txBox="1"/>
          <p:nvPr/>
        </p:nvSpPr>
        <p:spPr>
          <a:xfrm>
            <a:off x="6900023" y="3089479"/>
            <a:ext cx="3882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endParaRPr lang="en-US" sz="4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7572288" y="3089478"/>
            <a:ext cx="16610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อยู่ในหลัก</a:t>
            </a:r>
            <a:endParaRPr lang="en-US" sz="4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9517337" y="3089478"/>
            <a:ext cx="7954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ร้อย</a:t>
            </a:r>
            <a:endParaRPr lang="en-US" sz="4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7572288" y="3844891"/>
            <a:ext cx="8098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มีค่า</a:t>
            </a:r>
            <a:endParaRPr lang="en-US" sz="4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9517337" y="3844890"/>
            <a:ext cx="7954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500</a:t>
            </a:r>
            <a:endParaRPr lang="en-US" sz="4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6904100" y="3089479"/>
            <a:ext cx="3882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endParaRPr lang="en-US" sz="4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576365" y="3089478"/>
            <a:ext cx="16610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อยู่ในหลัก</a:t>
            </a:r>
            <a:endParaRPr lang="en-US" sz="4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กล่องข้อความ 11"/>
          <p:cNvSpPr txBox="1"/>
          <p:nvPr/>
        </p:nvSpPr>
        <p:spPr>
          <a:xfrm>
            <a:off x="9521414" y="3089478"/>
            <a:ext cx="10631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</a:t>
            </a:r>
            <a:endParaRPr lang="en-US" sz="4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กล่องข้อความ 12"/>
          <p:cNvSpPr txBox="1"/>
          <p:nvPr/>
        </p:nvSpPr>
        <p:spPr>
          <a:xfrm>
            <a:off x="7576365" y="3844891"/>
            <a:ext cx="8098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มีค่า</a:t>
            </a:r>
            <a:endParaRPr lang="en-US" sz="4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กล่องข้อความ 13"/>
          <p:cNvSpPr txBox="1"/>
          <p:nvPr/>
        </p:nvSpPr>
        <p:spPr>
          <a:xfrm>
            <a:off x="9521414" y="3839000"/>
            <a:ext cx="3882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endParaRPr lang="en-US" sz="4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กล่องข้อความ 14"/>
          <p:cNvSpPr txBox="1"/>
          <p:nvPr/>
        </p:nvSpPr>
        <p:spPr>
          <a:xfrm>
            <a:off x="6900023" y="3089479"/>
            <a:ext cx="3882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8</a:t>
            </a:r>
            <a:endParaRPr lang="en-US" sz="4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กล่องข้อความ 15"/>
          <p:cNvSpPr txBox="1"/>
          <p:nvPr/>
        </p:nvSpPr>
        <p:spPr>
          <a:xfrm>
            <a:off x="7572288" y="3089478"/>
            <a:ext cx="16610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อยู่ในหลัก</a:t>
            </a:r>
            <a:endParaRPr lang="en-US" sz="4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กล่องข้อความ 16"/>
          <p:cNvSpPr txBox="1"/>
          <p:nvPr/>
        </p:nvSpPr>
        <p:spPr>
          <a:xfrm>
            <a:off x="9517337" y="3089478"/>
            <a:ext cx="6735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พัน</a:t>
            </a:r>
            <a:endParaRPr lang="en-US" sz="4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กล่องข้อความ 17"/>
          <p:cNvSpPr txBox="1"/>
          <p:nvPr/>
        </p:nvSpPr>
        <p:spPr>
          <a:xfrm>
            <a:off x="7572288" y="3844891"/>
            <a:ext cx="8098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มีค่า</a:t>
            </a:r>
            <a:endParaRPr lang="en-US" sz="4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" name="กล่องข้อความ 18"/>
          <p:cNvSpPr txBox="1"/>
          <p:nvPr/>
        </p:nvSpPr>
        <p:spPr>
          <a:xfrm>
            <a:off x="9517337" y="3844891"/>
            <a:ext cx="10903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8,000</a:t>
            </a:r>
            <a:endParaRPr lang="en-US" sz="4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กล่องข้อความ 19"/>
          <p:cNvSpPr txBox="1"/>
          <p:nvPr/>
        </p:nvSpPr>
        <p:spPr>
          <a:xfrm>
            <a:off x="6904100" y="3089479"/>
            <a:ext cx="3882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0</a:t>
            </a:r>
            <a:endParaRPr lang="en-US" sz="4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" name="กล่องข้อความ 20"/>
          <p:cNvSpPr txBox="1"/>
          <p:nvPr/>
        </p:nvSpPr>
        <p:spPr>
          <a:xfrm>
            <a:off x="7576365" y="3089478"/>
            <a:ext cx="16610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อยู่ในหลัก</a:t>
            </a:r>
            <a:endParaRPr lang="en-US" sz="4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" name="กล่องข้อความ 21"/>
          <p:cNvSpPr txBox="1"/>
          <p:nvPr/>
        </p:nvSpPr>
        <p:spPr>
          <a:xfrm>
            <a:off x="9521414" y="3089478"/>
            <a:ext cx="6415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สิบ</a:t>
            </a:r>
            <a:endParaRPr lang="en-US" sz="4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3" name="กล่องข้อความ 22"/>
          <p:cNvSpPr txBox="1"/>
          <p:nvPr/>
        </p:nvSpPr>
        <p:spPr>
          <a:xfrm>
            <a:off x="7576365" y="3844891"/>
            <a:ext cx="8098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มีค่า</a:t>
            </a:r>
            <a:endParaRPr lang="en-US" sz="4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4" name="กล่องข้อความ 23"/>
          <p:cNvSpPr txBox="1"/>
          <p:nvPr/>
        </p:nvSpPr>
        <p:spPr>
          <a:xfrm>
            <a:off x="9521414" y="3844891"/>
            <a:ext cx="3882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0</a:t>
            </a:r>
            <a:endParaRPr lang="en-US" sz="4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5" name="กล่องข้อความ 24"/>
          <p:cNvSpPr txBox="1"/>
          <p:nvPr/>
        </p:nvSpPr>
        <p:spPr>
          <a:xfrm>
            <a:off x="6900023" y="3089479"/>
            <a:ext cx="3882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endParaRPr lang="en-US" sz="4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6" name="กล่องข้อความ 25"/>
          <p:cNvSpPr txBox="1"/>
          <p:nvPr/>
        </p:nvSpPr>
        <p:spPr>
          <a:xfrm>
            <a:off x="7572288" y="3089478"/>
            <a:ext cx="16610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อยู่ในหลัก</a:t>
            </a:r>
            <a:endParaRPr lang="en-US" sz="4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7" name="กล่องข้อความ 26"/>
          <p:cNvSpPr txBox="1"/>
          <p:nvPr/>
        </p:nvSpPr>
        <p:spPr>
          <a:xfrm>
            <a:off x="9517337" y="3089478"/>
            <a:ext cx="8883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หมื่น</a:t>
            </a:r>
            <a:endParaRPr lang="en-US" sz="4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8" name="กล่องข้อความ 27"/>
          <p:cNvSpPr txBox="1"/>
          <p:nvPr/>
        </p:nvSpPr>
        <p:spPr>
          <a:xfrm>
            <a:off x="7572288" y="3844891"/>
            <a:ext cx="8098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มีค่า</a:t>
            </a:r>
            <a:endParaRPr lang="en-US" sz="4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9" name="กล่องข้อความ 28"/>
          <p:cNvSpPr txBox="1"/>
          <p:nvPr/>
        </p:nvSpPr>
        <p:spPr>
          <a:xfrm>
            <a:off x="9517337" y="3844891"/>
            <a:ext cx="12939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10,000</a:t>
            </a:r>
            <a:endParaRPr lang="en-US" sz="4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28" name="Picture 4" descr="CARTOON: ชินจังจอมเเก่น ♥♥♥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59" b="95374" l="6800" r="94400">
                        <a14:foregroundMark x1="34400" y1="85409" x2="34400" y2="85409"/>
                        <a14:foregroundMark x1="34400" y1="85409" x2="34400" y2="85409"/>
                        <a14:foregroundMark x1="62400" y1="86477" x2="62400" y2="86477"/>
                        <a14:foregroundMark x1="62400" y1="86477" x2="62400" y2="864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436" y="2758474"/>
            <a:ext cx="3291755" cy="369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50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404"/>
    </mc:Choice>
    <mc:Fallback xmlns="">
      <p:transition spd="slow" advTm="404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1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2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6" presetClass="exit" presetSubtype="3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xit" presetSubtype="32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6" presetClass="exit" presetSubtype="32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" presetClass="exit" presetSubtype="32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6" presetClass="exit" presetSubtype="32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25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25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375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4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250"/>
                            </p:stCondLst>
                            <p:childTnLst>
                              <p:par>
                                <p:cTn id="73" presetID="6" presetClass="exit" presetSubtype="3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6" presetClass="exit" presetSubtype="32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6" presetClass="exit" presetSubtype="32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6" presetClass="exit" presetSubtype="32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6" presetClass="exit" presetSubtype="32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7500"/>
                            </p:stCondLst>
                            <p:childTnLst>
                              <p:par>
                                <p:cTn id="89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8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925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75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1500"/>
                            </p:stCondLst>
                            <p:childTnLst>
                              <p:par>
                                <p:cTn id="109" presetID="6" presetClass="exit" presetSubtype="3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6" presetClass="exit" presetSubtype="32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6" presetClass="exit" presetSubtype="32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6" presetClass="exit" presetSubtype="32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6" presetClass="exit" presetSubtype="32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3750"/>
                            </p:stCondLst>
                            <p:childTnLst>
                              <p:par>
                                <p:cTn id="125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475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5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625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7000"/>
                            </p:stCondLst>
                            <p:childTnLst>
                              <p:par>
                                <p:cTn id="14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7750"/>
                            </p:stCondLst>
                            <p:childTnLst>
                              <p:par>
                                <p:cTn id="145" presetID="6" presetClass="exit" presetSubtype="3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6" presetClass="exit" presetSubtype="32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6" presetClass="exit" presetSubtype="32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6" presetClass="exit" presetSubtype="32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6" presetClass="exit" presetSubtype="32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0000"/>
                            </p:stCondLst>
                            <p:childTnLst>
                              <p:par>
                                <p:cTn id="161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1000"/>
                            </p:stCondLst>
                            <p:childTnLst>
                              <p:par>
                                <p:cTn id="16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31750"/>
                            </p:stCondLst>
                            <p:childTnLst>
                              <p:par>
                                <p:cTn id="16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32500"/>
                            </p:stCondLst>
                            <p:childTnLst>
                              <p:par>
                                <p:cTn id="17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33250"/>
                            </p:stCondLst>
                            <p:childTnLst>
                              <p:par>
                                <p:cTn id="17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34000"/>
                            </p:stCondLst>
                            <p:childTnLst>
                              <p:par>
                                <p:cTn id="181" presetID="6" presetClass="exit" presetSubtype="3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6" presetClass="exit" presetSubtype="32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6" presetClass="exit" presetSubtype="32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6" presetClass="exit" presetSubtype="32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6" presetClass="exit" presetSubtype="32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36250"/>
                            </p:stCondLst>
                            <p:childTnLst>
                              <p:par>
                                <p:cTn id="19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กล่องข้อความ 9"/>
          <p:cNvSpPr txBox="1"/>
          <p:nvPr/>
        </p:nvSpPr>
        <p:spPr>
          <a:xfrm>
            <a:off x="4509352" y="573645"/>
            <a:ext cx="35461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การอ่านจำนวนนับ</a:t>
            </a:r>
            <a:endParaRPr lang="en-US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" name="กล่องข้อความ 18"/>
          <p:cNvSpPr txBox="1"/>
          <p:nvPr/>
        </p:nvSpPr>
        <p:spPr>
          <a:xfrm>
            <a:off x="2762766" y="1663897"/>
            <a:ext cx="10903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5,794</a:t>
            </a:r>
            <a:endParaRPr lang="en-US" sz="4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กล่องข้อความ 19"/>
          <p:cNvSpPr txBox="1"/>
          <p:nvPr/>
        </p:nvSpPr>
        <p:spPr>
          <a:xfrm>
            <a:off x="4179528" y="1663896"/>
            <a:ext cx="11849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อ่านว่า</a:t>
            </a:r>
            <a:endParaRPr lang="en-US" sz="4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" name="กล่องข้อความ 20"/>
          <p:cNvSpPr txBox="1"/>
          <p:nvPr/>
        </p:nvSpPr>
        <p:spPr>
          <a:xfrm>
            <a:off x="5568201" y="1665323"/>
            <a:ext cx="37914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ห้าพัน เจ็ดร้อย เก้าสิบ สี่</a:t>
            </a:r>
            <a:endParaRPr lang="en-US" sz="4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" name="กล่องข้อความ 21"/>
          <p:cNvSpPr txBox="1"/>
          <p:nvPr/>
        </p:nvSpPr>
        <p:spPr>
          <a:xfrm>
            <a:off x="2559185" y="2555598"/>
            <a:ext cx="12939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32,461</a:t>
            </a:r>
            <a:endParaRPr lang="en-US" sz="4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3" name="กล่องข้อความ 22"/>
          <p:cNvSpPr txBox="1"/>
          <p:nvPr/>
        </p:nvSpPr>
        <p:spPr>
          <a:xfrm>
            <a:off x="4179528" y="2555598"/>
            <a:ext cx="11849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อ่านว่า</a:t>
            </a:r>
            <a:endParaRPr lang="en-US" sz="4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4" name="กล่องข้อความ 23"/>
          <p:cNvSpPr txBox="1"/>
          <p:nvPr/>
        </p:nvSpPr>
        <p:spPr>
          <a:xfrm>
            <a:off x="5568201" y="2557025"/>
            <a:ext cx="53751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สามหมื่น สองพัน สี่ร้อย หกสิบ เอ็ด</a:t>
            </a:r>
            <a:endParaRPr lang="en-US" sz="4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5" name="กล่องข้อความ 24"/>
          <p:cNvSpPr txBox="1"/>
          <p:nvPr/>
        </p:nvSpPr>
        <p:spPr>
          <a:xfrm>
            <a:off x="2559185" y="3447298"/>
            <a:ext cx="12939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85,540</a:t>
            </a:r>
            <a:endParaRPr lang="en-US" sz="4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6" name="กล่องข้อความ 25"/>
          <p:cNvSpPr txBox="1"/>
          <p:nvPr/>
        </p:nvSpPr>
        <p:spPr>
          <a:xfrm>
            <a:off x="4179528" y="3447298"/>
            <a:ext cx="11849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อ่านว่า</a:t>
            </a:r>
            <a:endParaRPr lang="en-US" sz="4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7" name="กล่องข้อความ 26"/>
          <p:cNvSpPr txBox="1"/>
          <p:nvPr/>
        </p:nvSpPr>
        <p:spPr>
          <a:xfrm>
            <a:off x="5568201" y="3448725"/>
            <a:ext cx="45384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แปดหมื่น ห้าพัน ห้าร้อย สี่สิบ</a:t>
            </a:r>
            <a:endParaRPr lang="en-US" sz="4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26" name="Picture 2" descr="เด็กอ่านหนังสือ ดาวน์โหลดรูปภาพ (รหัส) 400256575_ขนาด 20 M_รูปแบบ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45" b="93187" l="14535" r="91977">
                        <a14:foregroundMark x1="41977" y1="80713" x2="41977" y2="80713"/>
                        <a14:foregroundMark x1="41977" y1="80713" x2="41977" y2="80713"/>
                        <a14:foregroundMark x1="60581" y1="79769" x2="60581" y2="79769"/>
                        <a14:foregroundMark x1="60581" y1="79769" x2="60581" y2="79769"/>
                        <a14:foregroundMark x1="59884" y1="77463" x2="59884" y2="77463"/>
                        <a14:foregroundMark x1="59884" y1="77463" x2="59884" y2="77463"/>
                        <a14:foregroundMark x1="42326" y1="78092" x2="42326" y2="78092"/>
                        <a14:foregroundMark x1="42326" y1="78092" x2="42326" y2="78092"/>
                        <a14:foregroundMark x1="41977" y1="86059" x2="41977" y2="86059"/>
                        <a14:foregroundMark x1="41977" y1="86059" x2="41977" y2="86059"/>
                        <a14:foregroundMark x1="60233" y1="86059" x2="60233" y2="86059"/>
                        <a14:foregroundMark x1="45581" y1="85639" x2="45581" y2="85639"/>
                        <a14:foregroundMark x1="45581" y1="85639" x2="45581" y2="856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80" t="3174" r="14695" b="7383"/>
          <a:stretch/>
        </p:blipFill>
        <p:spPr bwMode="auto">
          <a:xfrm>
            <a:off x="520018" y="463085"/>
            <a:ext cx="1916349" cy="263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กล่องข้อความ 28"/>
          <p:cNvSpPr txBox="1"/>
          <p:nvPr/>
        </p:nvSpPr>
        <p:spPr>
          <a:xfrm>
            <a:off x="2355603" y="4338997"/>
            <a:ext cx="14975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107,633</a:t>
            </a:r>
            <a:endParaRPr lang="en-US" sz="4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กล่องข้อความ 29"/>
          <p:cNvSpPr txBox="1"/>
          <p:nvPr/>
        </p:nvSpPr>
        <p:spPr>
          <a:xfrm>
            <a:off x="4179528" y="4338998"/>
            <a:ext cx="11849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อ่านว่า</a:t>
            </a:r>
            <a:endParaRPr lang="en-US" sz="4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1" name="กล่องข้อความ 30"/>
          <p:cNvSpPr txBox="1"/>
          <p:nvPr/>
        </p:nvSpPr>
        <p:spPr>
          <a:xfrm>
            <a:off x="5568201" y="4340425"/>
            <a:ext cx="57743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หนึ่งแสน เจ็ดพัน หกร้อย สามสิบ สาม</a:t>
            </a:r>
            <a:endParaRPr lang="en-US" sz="4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2" name="กล่องข้อความ 31"/>
          <p:cNvSpPr txBox="1"/>
          <p:nvPr/>
        </p:nvSpPr>
        <p:spPr>
          <a:xfrm>
            <a:off x="2355603" y="5229268"/>
            <a:ext cx="14975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904,000</a:t>
            </a:r>
            <a:endParaRPr lang="en-US" sz="4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3" name="กล่องข้อความ 32"/>
          <p:cNvSpPr txBox="1"/>
          <p:nvPr/>
        </p:nvSpPr>
        <p:spPr>
          <a:xfrm>
            <a:off x="4179528" y="5229269"/>
            <a:ext cx="11849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อ่านว่า</a:t>
            </a:r>
            <a:endParaRPr lang="en-US" sz="4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4" name="กล่องข้อความ 33"/>
          <p:cNvSpPr txBox="1"/>
          <p:nvPr/>
        </p:nvSpPr>
        <p:spPr>
          <a:xfrm>
            <a:off x="5568201" y="5230696"/>
            <a:ext cx="23070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เก้าแสน  สี่พัน</a:t>
            </a:r>
            <a:endParaRPr lang="en-US" sz="4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4728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8515"/>
    </mc:Choice>
    <mc:Fallback xmlns="">
      <p:transition advTm="185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2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75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25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75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ฟองสบู่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ฟองสบู่</Template>
  <TotalTime>328</TotalTime>
  <Words>254</Words>
  <Application>Microsoft Office PowerPoint</Application>
  <PresentationFormat>แบบจอกว้าง</PresentationFormat>
  <Paragraphs>121</Paragraphs>
  <Slides>10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10</vt:i4>
      </vt:variant>
    </vt:vector>
  </HeadingPairs>
  <TitlesOfParts>
    <vt:vector size="15" baseType="lpstr">
      <vt:lpstr>Century Gothic</vt:lpstr>
      <vt:lpstr>DilleniaUPC</vt:lpstr>
      <vt:lpstr>Garamond</vt:lpstr>
      <vt:lpstr>TH SarabunPSK</vt:lpstr>
      <vt:lpstr>ฟองสบู่</vt:lpstr>
      <vt:lpstr>ค 14101 คณิตศาสตร์</vt:lpstr>
      <vt:lpstr>จำนวนนับที่มากกว่า 100,000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ใบงานที่ 1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OBEC_ADMIN</dc:creator>
  <cp:lastModifiedBy>OBEC_ADMIN</cp:lastModifiedBy>
  <cp:revision>50</cp:revision>
  <dcterms:created xsi:type="dcterms:W3CDTF">2020-05-20T03:24:20Z</dcterms:created>
  <dcterms:modified xsi:type="dcterms:W3CDTF">2020-05-27T04:40:05Z</dcterms:modified>
</cp:coreProperties>
</file>